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33231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l" rtl="0">
              <a:spcBef>
                <a:spcPts val="0"/>
              </a:spcBef>
              <a:buClr>
                <a:srgbClr val="FFA711"/>
              </a:buClr>
              <a:buSzPct val="100000"/>
              <a:buFont typeface="Georgia"/>
              <a:buNone/>
              <a:defRPr sz="4800" b="1" i="0" u="none" strike="noStrike" cap="none" baseline="0">
                <a:solidFill>
                  <a:srgbClr val="FFA71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910423"/>
            <a:ext cx="7772400" cy="111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203200" algn="l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4615343"/>
            <a:ext cx="9144000" cy="2197267"/>
            <a:chOff x="0" y="3690482"/>
            <a:chExt cx="9144000" cy="850171"/>
          </a:xfrm>
        </p:grpSpPr>
        <p:sp>
          <p:nvSpPr>
            <p:cNvPr id="12" name="Shape 12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buNone/>
              <a:defRPr>
                <a:solidFill>
                  <a:srgbClr val="FFA711"/>
                </a:solidFill>
              </a:defRPr>
            </a:lvl1pPr>
            <a:lvl2pPr rtl="0">
              <a:buNone/>
              <a:defRPr>
                <a:solidFill>
                  <a:srgbClr val="FFA711"/>
                </a:solidFill>
              </a:defRPr>
            </a:lvl2pPr>
            <a:lvl3pPr rtl="0">
              <a:buNone/>
              <a:defRPr>
                <a:solidFill>
                  <a:srgbClr val="FFA711"/>
                </a:solidFill>
              </a:defRPr>
            </a:lvl3pPr>
            <a:lvl4pPr rtl="0">
              <a:buNone/>
              <a:defRPr>
                <a:solidFill>
                  <a:srgbClr val="FFA711"/>
                </a:solidFill>
              </a:defRPr>
            </a:lvl4pPr>
            <a:lvl5pPr rtl="0">
              <a:buNone/>
              <a:defRPr>
                <a:solidFill>
                  <a:srgbClr val="FFA711"/>
                </a:solidFill>
              </a:defRPr>
            </a:lvl5pPr>
            <a:lvl6pPr rtl="0">
              <a:buNone/>
              <a:defRPr>
                <a:solidFill>
                  <a:srgbClr val="FFA711"/>
                </a:solidFill>
              </a:defRPr>
            </a:lvl6pPr>
            <a:lvl7pPr rtl="0">
              <a:buNone/>
              <a:defRPr>
                <a:solidFill>
                  <a:srgbClr val="FFA711"/>
                </a:solidFill>
              </a:defRPr>
            </a:lvl7pPr>
            <a:lvl8pPr rtl="0">
              <a:buNone/>
              <a:defRPr>
                <a:solidFill>
                  <a:srgbClr val="FFA711"/>
                </a:solidFill>
              </a:defRPr>
            </a:lvl8pPr>
            <a:lvl9pPr rtl="0">
              <a:buNone/>
              <a:defRPr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285750" algn="l" rtl="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23" name="Shape 23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24" name="Shape 2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35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35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>
                <a:solidFill>
                  <a:schemeClr val="lt2"/>
                </a:solidFill>
              </a:defRPr>
            </a:lvl1pPr>
            <a:lvl2pPr rtl="0">
              <a:buNone/>
              <a:defRPr sz="2400">
                <a:solidFill>
                  <a:schemeClr val="lt2"/>
                </a:solidFill>
              </a:defRPr>
            </a:lvl2pPr>
            <a:lvl3pPr rtl="0">
              <a:buNone/>
              <a:defRPr sz="2000">
                <a:solidFill>
                  <a:schemeClr val="lt2"/>
                </a:solidFill>
              </a:defRPr>
            </a:lvl3pPr>
            <a:lvl4pPr rtl="0">
              <a:buNone/>
              <a:defRPr sz="1800">
                <a:solidFill>
                  <a:schemeClr val="lt2"/>
                </a:solidFill>
              </a:defRPr>
            </a:lvl4pPr>
            <a:lvl5pPr rtl="0">
              <a:buNone/>
              <a:defRPr sz="1800">
                <a:solidFill>
                  <a:schemeClr val="lt2"/>
                </a:solidFill>
              </a:defRPr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grpSp>
        <p:nvGrpSpPr>
          <p:cNvPr id="31" name="Shape 31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32" name="Shape 32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37" name="Shape 37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38" name="Shape 38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62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1pPr>
            <a:lvl2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2pPr>
            <a:lvl3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3pPr>
            <a:lvl4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4pPr>
            <a:lvl5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5pPr>
            <a:lvl6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6pPr>
            <a:lvl7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7pPr>
            <a:lvl8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8pPr>
            <a:lvl9pPr marL="0" indent="88900" algn="ctr" rtl="0">
              <a:buClr>
                <a:srgbClr val="FFA711"/>
              </a:buClr>
              <a:buSzPct val="100000"/>
              <a:buFont typeface="Georgia"/>
              <a:buNone/>
              <a:defRPr sz="1400"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grpSp>
        <p:nvGrpSpPr>
          <p:cNvPr id="43" name="Shape 43"/>
          <p:cNvGrpSpPr/>
          <p:nvPr/>
        </p:nvGrpSpPr>
        <p:grpSpPr>
          <a:xfrm>
            <a:off x="0" y="6078691"/>
            <a:ext cx="9144000" cy="779372"/>
            <a:chOff x="0" y="3690482"/>
            <a:chExt cx="9144000" cy="301556"/>
          </a:xfrm>
        </p:grpSpPr>
        <p:sp>
          <p:nvSpPr>
            <p:cNvPr id="44" name="Shape 4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0" y="4615343"/>
            <a:ext cx="9144000" cy="2197267"/>
            <a:chOff x="0" y="3690482"/>
            <a:chExt cx="9144000" cy="850171"/>
          </a:xfrm>
        </p:grpSpPr>
        <p:sp>
          <p:nvSpPr>
            <p:cNvPr id="49" name="Shape 49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0F2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279400" algn="l" rt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 b="0" i="0" u="none" strike="noStrike" cap="none" baseline="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285750" algn="l" rtl="0">
              <a:spcBef>
                <a:spcPts val="560"/>
              </a:spcBef>
              <a:buClr>
                <a:schemeClr val="lt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228600" algn="l" rtl="0">
              <a:spcBef>
                <a:spcPts val="400"/>
              </a:spcBef>
              <a:buClr>
                <a:schemeClr val="lt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228600" algn="l" rtl="0">
              <a:spcBef>
                <a:spcPts val="400"/>
              </a:spcBef>
              <a:buClr>
                <a:schemeClr val="lt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1321"/>
            <a:ext cx="9144000" cy="118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4.png"/><Relationship Id="rId7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png"/><Relationship Id="rId5" Type="http://schemas.openxmlformats.org/officeDocument/2006/relationships/image" Target="../media/image8.gif"/><Relationship Id="rId6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1395412"/>
            <a:ext cx="77724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3600"/>
              <a:t>Chapter 2: </a:t>
            </a:r>
          </a:p>
          <a:p>
            <a:pPr>
              <a:buNone/>
            </a:pPr>
            <a:r>
              <a:rPr lang="en"/>
              <a:t>Understanding 21st Century Learners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2910425"/>
            <a:ext cx="7772400" cy="171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/>
              <a:t>By: Valerie Peacock and Calli Moniodis</a:t>
            </a:r>
          </a:p>
          <a:p>
            <a:pPr lvl="0" algn="ctr" rtl="0">
              <a:buNone/>
            </a:pPr>
            <a:r>
              <a:rPr lang="en"/>
              <a:t>EDUC 447</a:t>
            </a:r>
          </a:p>
          <a:p>
            <a:pPr algn="ctr">
              <a:buNone/>
            </a:pPr>
            <a:r>
              <a:rPr lang="en"/>
              <a:t>Fall 2013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Combinations of Information Processing, cont. 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3) Abstract &amp; Sequential: </a:t>
            </a:r>
            <a:r>
              <a:rPr lang="en" sz="2400"/>
              <a:t>prefer to decode verbal and symbolic messages presented in logical order; have students read and listen to presentations</a:t>
            </a:r>
          </a:p>
          <a:p>
            <a:endParaRPr lang="en" sz="2400"/>
          </a:p>
          <a:p>
            <a:pPr>
              <a:buNone/>
            </a:pPr>
            <a:r>
              <a:rPr lang="en"/>
              <a:t>4) Abstract &amp; Random: </a:t>
            </a:r>
            <a:r>
              <a:rPr lang="en" sz="2400"/>
              <a:t>identified by capacity to extract meaning from human-mediated presentations; respond well to tone and style of speakers; use group discussions, lectures with question/answer sessions, and mediated experiences such as interactive dvds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Physiological Factors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527725" y="2549750"/>
            <a:ext cx="1715399" cy="732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800">
                <a:solidFill>
                  <a:srgbClr val="000000"/>
                </a:solidFill>
              </a:rPr>
              <a:t>Gender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457200" y="1223725"/>
            <a:ext cx="7615500" cy="114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There are other factors besides learning styles to consider when teaching: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5077425" y="2366725"/>
            <a:ext cx="1563299" cy="937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800">
                <a:latin typeface="Georgia"/>
                <a:ea typeface="Georgia"/>
                <a:cs typeface="Georgia"/>
                <a:sym typeface="Georgia"/>
              </a:rPr>
              <a:t>Health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457200" y="4548475"/>
            <a:ext cx="2621100" cy="7328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800">
                <a:latin typeface="Georgia"/>
                <a:ea typeface="Georgia"/>
                <a:cs typeface="Georgia"/>
                <a:sym typeface="Georgia"/>
              </a:rPr>
              <a:t>Environment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5306600" y="4414750"/>
            <a:ext cx="1897800" cy="12368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 sz="2800">
                <a:latin typeface="Georgia"/>
                <a:ea typeface="Georgia"/>
                <a:cs typeface="Georgia"/>
                <a:sym typeface="Georgia"/>
              </a:rPr>
              <a:t>Mental Conditions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1093700" y="3138250"/>
            <a:ext cx="3172500" cy="162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example: boys tend to be more competitive and aggressive than girls, and therefore learn better with competitive games while girls prefer student engagement activities like sharing and discussions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5306600" y="3138250"/>
            <a:ext cx="3657600" cy="1012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If basic needs- hunger, temperature, noise lighting, etc.- are not met, children cannot successfully learn (Maslow’s Hierarchy of Needs)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934375" y="5281375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Maslow’s Hierarchy of Needs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Learning Style Measurements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Dunn &amp; Dunn created a guide for discovering an individual student’s preferences and learning styles</a:t>
            </a:r>
          </a:p>
          <a:p>
            <a:endParaRPr lang="en"/>
          </a:p>
          <a:p>
            <a:pPr>
              <a:buNone/>
            </a:pPr>
            <a:r>
              <a:rPr lang="en"/>
              <a:t>This chart can be used to come up with general adaptations for different types of learners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Learning Theories</a:t>
            </a:r>
          </a:p>
        </p:txBody>
      </p:sp>
      <p:sp>
        <p:nvSpPr>
          <p:cNvPr id="157" name="Shape 157"/>
          <p:cNvSpPr/>
          <p:nvPr/>
        </p:nvSpPr>
        <p:spPr>
          <a:xfrm>
            <a:off x="2782500" y="3798616"/>
            <a:ext cx="1126124" cy="15930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8" name="Shape 158"/>
          <p:cNvSpPr/>
          <p:nvPr/>
        </p:nvSpPr>
        <p:spPr>
          <a:xfrm>
            <a:off x="2782500" y="1663525"/>
            <a:ext cx="1453349" cy="145334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159" name="Shape 159"/>
          <p:cNvSpPr txBox="1"/>
          <p:nvPr/>
        </p:nvSpPr>
        <p:spPr>
          <a:xfrm>
            <a:off x="326150" y="1923075"/>
            <a:ext cx="2978999" cy="1250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Cognitivism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x="249900" y="4206375"/>
            <a:ext cx="2978999" cy="1250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Behaviorism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4610400" y="1923075"/>
            <a:ext cx="2978999" cy="1250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Constructivism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4762775" y="3969937"/>
            <a:ext cx="2978999" cy="1250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rPr>
              <a:t>Social Pyschology</a:t>
            </a:r>
          </a:p>
        </p:txBody>
      </p:sp>
      <p:sp>
        <p:nvSpPr>
          <p:cNvPr id="163" name="Shape 163"/>
          <p:cNvSpPr/>
          <p:nvPr/>
        </p:nvSpPr>
        <p:spPr>
          <a:xfrm>
            <a:off x="7292975" y="3798625"/>
            <a:ext cx="1241600" cy="159302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64" name="Shape 164"/>
          <p:cNvSpPr/>
          <p:nvPr/>
        </p:nvSpPr>
        <p:spPr>
          <a:xfrm>
            <a:off x="7589400" y="1405462"/>
            <a:ext cx="1453350" cy="1969474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Behaviorist Perspective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B.F. Skinner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reinforcement and rewards shape behavior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foundation for computer-assisted instruction 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based solely on observable behaviors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more applicable to simple learning tasks</a:t>
            </a:r>
          </a:p>
          <a:p>
            <a:pPr marL="457200" lvl="0" indent="-43180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limited relevance to higher-level learning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Cognitive Perspective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Jean Piaget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explores mental processes individuals use in responding to environment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cognitivists create mental model of long term and short term memory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learners combine information and skills in long term memory to develop cognitive strategies for dealing with complex tasks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Constructivist Perspective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417650"/>
            <a:ext cx="8229600" cy="4374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considers the engagement of students in meaningful experiences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learners create their own interpretations of the world of information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provide students with ways to assemble knowledge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students are engaged in authentic tasks that relate to meaningful contexts “learning by doing”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Social Psychology Perspective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39475" y="1417650"/>
            <a:ext cx="8229600" cy="4374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how social organization of classroom affects learning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group structure (independent, small)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cooperative learning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/>
              <a:t>techniques of incorporating small-group collaboration, learner-controlled instruction, and rewards based on group achievement into instruction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Information and Instruction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457200" y="1290350"/>
            <a:ext cx="8229600" cy="460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Information </a:t>
            </a:r>
            <a:r>
              <a:rPr lang="en"/>
              <a:t>is...</a:t>
            </a:r>
          </a:p>
          <a:p>
            <a:pPr lvl="0" rtl="0">
              <a:buNone/>
            </a:pPr>
            <a:r>
              <a:rPr lang="en"/>
              <a:t>knowledge, facts, news, comments, and content.</a:t>
            </a:r>
          </a:p>
          <a:p>
            <a:endParaRPr lang="en"/>
          </a:p>
          <a:p>
            <a:endParaRPr lang="en"/>
          </a:p>
          <a:p>
            <a:pPr lvl="0" rtl="0">
              <a:buNone/>
            </a:pPr>
            <a:r>
              <a:rPr lang="en" b="1"/>
              <a:t>Instruction </a:t>
            </a:r>
            <a:r>
              <a:rPr lang="en"/>
              <a:t>is…</a:t>
            </a:r>
          </a:p>
          <a:p>
            <a:pPr>
              <a:buNone/>
            </a:pPr>
            <a:r>
              <a:rPr lang="en"/>
              <a:t>any intentional effort to stimulate learning by the deliberate arrangement of experiences.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Effective Instruction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457200" y="141765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Principles: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Assess prior knowledge</a:t>
            </a:r>
          </a:p>
          <a:p>
            <a:pPr lvl="0" rtl="0">
              <a:buNone/>
            </a:pPr>
            <a:r>
              <a:rPr lang="en"/>
              <a:t>	gather information about knowledge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Consider individual differences</a:t>
            </a:r>
          </a:p>
          <a:p>
            <a:pPr lvl="0" rtl="0">
              <a:buNone/>
            </a:pPr>
            <a:r>
              <a:rPr lang="en"/>
              <a:t>	multiple learning needs of students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State objectives</a:t>
            </a:r>
          </a:p>
          <a:p>
            <a:pPr lvl="0" rtl="0">
              <a:buNone/>
            </a:pPr>
            <a:r>
              <a:rPr lang="en" b="1"/>
              <a:t>	</a:t>
            </a:r>
            <a:r>
              <a:rPr lang="en"/>
              <a:t>standards/outcomes: what we will learn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Develop metacognitive skills</a:t>
            </a:r>
          </a:p>
          <a:p>
            <a:pPr lvl="0" rtl="0">
              <a:buNone/>
            </a:pPr>
            <a:r>
              <a:rPr lang="en" b="1"/>
              <a:t>	</a:t>
            </a:r>
            <a:r>
              <a:rPr lang="en"/>
              <a:t>monitoring, evaluating, and adjusting 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FFFF"/>
                </a:solidFill>
              </a:rPr>
              <a:t>Characteristics of 21st Century Learners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50625" y="1491475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>
                <a:solidFill>
                  <a:schemeClr val="accent2"/>
                </a:solidFill>
              </a:rPr>
              <a:t>Multiple Intelligences</a:t>
            </a:r>
          </a:p>
          <a:p>
            <a:endParaRPr lang="en">
              <a:solidFill>
                <a:schemeClr val="accent2"/>
              </a:solidFill>
            </a:endParaRPr>
          </a:p>
          <a:p>
            <a:pPr lvl="0" rtl="0">
              <a:buNone/>
            </a:pPr>
            <a:r>
              <a:rPr lang="en">
                <a:solidFill>
                  <a:schemeClr val="accent2"/>
                </a:solidFill>
              </a:rPr>
              <a:t>Perceptual Preferences and Strengths</a:t>
            </a:r>
          </a:p>
          <a:p>
            <a:endParaRPr lang="en">
              <a:solidFill>
                <a:schemeClr val="accent2"/>
              </a:solidFill>
            </a:endParaRPr>
          </a:p>
          <a:p>
            <a:pPr lvl="0" rtl="0">
              <a:buNone/>
            </a:pPr>
            <a:r>
              <a:rPr lang="en">
                <a:solidFill>
                  <a:schemeClr val="accent2"/>
                </a:solidFill>
              </a:rPr>
              <a:t>Information Processing Habits</a:t>
            </a:r>
          </a:p>
          <a:p>
            <a:endParaRPr lang="en">
              <a:solidFill>
                <a:schemeClr val="accent2"/>
              </a:solidFill>
            </a:endParaRPr>
          </a:p>
          <a:p>
            <a:pPr lvl="0" rtl="0">
              <a:buNone/>
            </a:pPr>
            <a:r>
              <a:rPr lang="en">
                <a:solidFill>
                  <a:schemeClr val="accent2"/>
                </a:solidFill>
              </a:rPr>
              <a:t>Physiological Factors</a:t>
            </a:r>
          </a:p>
          <a:p>
            <a:endParaRPr lang="en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">
                <a:solidFill>
                  <a:schemeClr val="accent2"/>
                </a:solidFill>
              </a:rPr>
              <a:t>Learning Style Measurements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Effective Instruction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0" y="1090350"/>
            <a:ext cx="9144000" cy="4677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Principles: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Provide social interaction</a:t>
            </a:r>
          </a:p>
          <a:p>
            <a:pPr lvl="0" rtl="0">
              <a:buNone/>
            </a:pPr>
            <a:r>
              <a:rPr lang="en" b="1"/>
              <a:t>	</a:t>
            </a:r>
            <a:r>
              <a:rPr lang="en"/>
              <a:t>collaborating with classmates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Incorporate realistic contexts</a:t>
            </a:r>
          </a:p>
          <a:p>
            <a:pPr lvl="0" rtl="0">
              <a:buNone/>
            </a:pPr>
            <a:r>
              <a:rPr lang="en" b="1"/>
              <a:t>	</a:t>
            </a:r>
            <a:r>
              <a:rPr lang="en"/>
              <a:t>applying knowledge to real-world context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Engage students in relevant practice</a:t>
            </a:r>
          </a:p>
          <a:p>
            <a:pPr lvl="0" rtl="0">
              <a:buNone/>
            </a:pPr>
            <a:r>
              <a:rPr lang="en" b="1"/>
              <a:t>	</a:t>
            </a:r>
            <a:r>
              <a:rPr lang="en"/>
              <a:t>skills that build toward the desired outcome</a:t>
            </a:r>
          </a:p>
          <a:p>
            <a:pPr marL="457200" lvl="0" indent="-4318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b="1"/>
              <a:t>Offer frequent, timely, and constructive feedback</a:t>
            </a:r>
          </a:p>
          <a:p>
            <a:pPr lvl="0">
              <a:buNone/>
            </a:pPr>
            <a:r>
              <a:rPr lang="en" b="1"/>
              <a:t>	</a:t>
            </a:r>
            <a:r>
              <a:rPr lang="en"/>
              <a:t>misconceptions and improving strategies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Effective Technology Utilization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0" y="1417650"/>
            <a:ext cx="9144000" cy="4695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Teachers expected to be effective in use of technology</a:t>
            </a:r>
          </a:p>
          <a:p>
            <a:endParaRPr lang="en" sz="3000"/>
          </a:p>
          <a:p>
            <a:endParaRPr lang="en" sz="3000"/>
          </a:p>
          <a:p>
            <a:pPr lvl="0" algn="ctr" rtl="0">
              <a:buNone/>
            </a:pPr>
            <a:r>
              <a:rPr lang="en" b="1"/>
              <a:t>National Education Technology Standards for Students (NETS-S)</a:t>
            </a:r>
          </a:p>
          <a:p>
            <a:pPr lvl="0" rtl="0">
              <a:buNone/>
            </a:pPr>
            <a:r>
              <a:rPr lang="en" u="sng"/>
              <a:t>Technology Literacy</a:t>
            </a:r>
            <a:r>
              <a:rPr lang="en"/>
              <a:t> Skills:</a:t>
            </a:r>
          </a:p>
          <a:p>
            <a:pPr lvl="0" rtl="0">
              <a:buNone/>
            </a:pPr>
            <a:r>
              <a:rPr lang="en" sz="2400"/>
              <a:t>Creativity and Innovation				Digital Citizenship</a:t>
            </a:r>
          </a:p>
          <a:p>
            <a:pPr lvl="0" rtl="0">
              <a:buNone/>
            </a:pPr>
            <a:r>
              <a:rPr lang="en" sz="2400"/>
              <a:t>Communication/Collaboration		Technology Operations</a:t>
            </a:r>
          </a:p>
          <a:p>
            <a:pPr lvl="0" rtl="0">
              <a:buNone/>
            </a:pPr>
            <a:r>
              <a:rPr lang="en" sz="2400"/>
              <a:t>Critical Thinking, Problem				and Concepts</a:t>
            </a:r>
          </a:p>
          <a:p>
            <a:pPr lvl="0" rtl="0">
              <a:buNone/>
            </a:pPr>
            <a:r>
              <a:rPr lang="en" sz="2400"/>
              <a:t>Solving, and Decision Making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Effective Media Utilization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41765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 u="sng"/>
              <a:t>Media literacy skills</a:t>
            </a:r>
            <a:r>
              <a:rPr lang="en"/>
              <a:t> are needed to access sources, understand and analyze the content, and create new media messages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Examples: text, television, and video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Provide opportunities for students to explore how to use media resources to communicate knowledge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457200" y="10798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Effective Text Utilization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0" y="1019700"/>
            <a:ext cx="9144000" cy="4818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Text Literacy:</a:t>
            </a:r>
            <a:r>
              <a:rPr lang="en"/>
              <a:t> </a:t>
            </a:r>
          </a:p>
          <a:p>
            <a:pPr lvl="0" rtl="0">
              <a:buNone/>
            </a:pPr>
            <a:r>
              <a:rPr lang="en"/>
              <a:t>the ability to use text as a means to gather information or to communicate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-reading:gather information from text</a:t>
            </a:r>
          </a:p>
          <a:p>
            <a:pPr lvl="0" rtl="0">
              <a:buNone/>
            </a:pPr>
            <a:r>
              <a:rPr lang="en"/>
              <a:t>-writing: generating text</a:t>
            </a:r>
          </a:p>
          <a:p>
            <a:endParaRPr lang="en"/>
          </a:p>
          <a:p>
            <a:pPr lvl="0" rtl="0">
              <a:buNone/>
            </a:pPr>
            <a:r>
              <a:rPr lang="en" b="1"/>
              <a:t>Advantages:</a:t>
            </a:r>
          </a:p>
          <a:p>
            <a:pPr lvl="0" rtl="0">
              <a:buNone/>
            </a:pPr>
            <a:r>
              <a:rPr lang="en" sz="3000"/>
              <a:t>Availability				Portability			Economical</a:t>
            </a:r>
          </a:p>
          <a:p>
            <a:pPr lvl="0" rtl="0">
              <a:buNone/>
            </a:pPr>
            <a:r>
              <a:rPr lang="en" sz="3000"/>
              <a:t>Flexibility 					User friendly</a:t>
            </a:r>
          </a:p>
          <a:p>
            <a:endParaRPr lang="en" sz="3000"/>
          </a:p>
          <a:p>
            <a:endParaRPr lang="en" sz="3000"/>
          </a:p>
          <a:p>
            <a:endParaRPr lang="en" sz="30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457200" y="10798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buNone/>
            </a:pPr>
            <a:r>
              <a:rPr lang="en"/>
              <a:t>Effective Text Utilization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0" y="1019700"/>
            <a:ext cx="9144000" cy="4818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Limitations:</a:t>
            </a:r>
          </a:p>
          <a:p>
            <a:pPr lvl="0" rtl="0">
              <a:buNone/>
            </a:pPr>
            <a:r>
              <a:rPr lang="en" sz="3000"/>
              <a:t>Reading level					Vocabulary			</a:t>
            </a:r>
          </a:p>
          <a:p>
            <a:pPr lvl="0" rtl="0">
              <a:buNone/>
            </a:pPr>
            <a:r>
              <a:rPr lang="en" sz="3000"/>
              <a:t>Memorization				Curriculum determination</a:t>
            </a:r>
          </a:p>
          <a:p>
            <a:pPr lvl="0" rtl="0">
              <a:buNone/>
            </a:pPr>
            <a:r>
              <a:rPr lang="en" sz="3000"/>
              <a:t>One-way presentation	Cursory appraisal</a:t>
            </a:r>
          </a:p>
          <a:p>
            <a:endParaRPr lang="en" sz="3000"/>
          </a:p>
          <a:p>
            <a:pPr lvl="0" rtl="0">
              <a:buNone/>
            </a:pPr>
            <a:r>
              <a:rPr lang="en" b="1"/>
              <a:t>Integration: </a:t>
            </a:r>
          </a:p>
          <a:p>
            <a:pPr lvl="0" rtl="0">
              <a:buNone/>
            </a:pPr>
            <a:r>
              <a:rPr lang="en"/>
              <a:t>Presenting Information	</a:t>
            </a:r>
          </a:p>
          <a:p>
            <a:pPr lvl="0" rtl="0">
              <a:buNone/>
            </a:pPr>
            <a:r>
              <a:rPr lang="en"/>
              <a:t>Font choice							Arrangement</a:t>
            </a:r>
          </a:p>
          <a:p>
            <a:pPr lvl="0" rtl="0">
              <a:buNone/>
            </a:pPr>
            <a:r>
              <a:rPr lang="en"/>
              <a:t>Background and patterns	Check and revise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Terms to Know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457200" y="1251000"/>
            <a:ext cx="8229600" cy="484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Multiple Intelligences and what they mean (visual/spatial, logical/mathematical, visual/spatial, musical/rhythmic, bodily/kinesthetic, interpersonal, intrapersonal, naturalist, existentialist)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Information Processing habits: mind styles that are used to group learners (abstract versus concrete and random versus sequential)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Physiological Factors: gender, health, mental condition, environment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Dunn &amp; Dunn learning style measurement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Behaviorism: B.F. Skinner; learning is based on rewards and reinforcement; not very applicable to high-level learning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Cognitivist Perspective: Jean Piaget; focuses on mental processes used and converting information from short-term to long-term memory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Constructivist Perspective: engaging students in meaningful experiences; learners create own interpretations of information; authentic tasks 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Social Psychology Perspective: how organization of classroom affects learning; group structure; collaboration techniques</a:t>
            </a:r>
          </a:p>
          <a:p>
            <a:pPr marL="457200" lvl="0" indent="-342900" rtl="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Information versus Instruction</a:t>
            </a:r>
          </a:p>
          <a:p>
            <a:pPr marL="457200" lvl="0" indent="-342900">
              <a:buClr>
                <a:schemeClr val="lt2"/>
              </a:buClr>
              <a:buSzPct val="100000"/>
              <a:buFont typeface="Georgia"/>
              <a:buChar char="❖"/>
            </a:pPr>
            <a:r>
              <a:rPr lang="en" sz="1800"/>
              <a:t>Principles for effective instruction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Multiple Intelligence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1279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3000"/>
              <a:t>Who designed the concept of Multiple Intelligence?</a:t>
            </a:r>
            <a:r>
              <a:rPr lang="en"/>
              <a:t> </a:t>
            </a:r>
          </a:p>
          <a:p>
            <a:endParaRPr lang="en"/>
          </a:p>
        </p:txBody>
      </p:sp>
      <p:sp>
        <p:nvSpPr>
          <p:cNvPr id="72" name="Shape 72"/>
          <p:cNvSpPr txBox="1"/>
          <p:nvPr/>
        </p:nvSpPr>
        <p:spPr>
          <a:xfrm>
            <a:off x="1851125" y="3631750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200">
                <a:solidFill>
                  <a:srgbClr val="FF9900"/>
                </a:solidFill>
                <a:latin typeface="Georgia"/>
                <a:ea typeface="Georgia"/>
                <a:cs typeface="Georgia"/>
                <a:sym typeface="Georgia"/>
              </a:rPr>
              <a:t>Howard Gardner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What are the Multiple Intelligences?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556700" y="1600200"/>
            <a:ext cx="7348199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Verbal/Linguistic		</a:t>
            </a:r>
            <a:r>
              <a:rPr lang="en" sz="1800"/>
              <a:t>language	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556700" y="3227500"/>
            <a:ext cx="7727399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Logical/Mathematical		</a:t>
            </a:r>
            <a:r>
              <a:rPr lang="en" sz="1800"/>
              <a:t>scientific/quantitative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3"/>
          </p:nvPr>
        </p:nvSpPr>
        <p:spPr>
          <a:xfrm>
            <a:off x="618350" y="2386200"/>
            <a:ext cx="7224899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buNone/>
            </a:pPr>
            <a:r>
              <a:rPr lang="en"/>
              <a:t>Visual/Spatial 		</a:t>
            </a:r>
            <a:r>
              <a:rPr lang="en" sz="1800"/>
              <a:t>imagining objects in space/navigating	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4"/>
          </p:nvPr>
        </p:nvSpPr>
        <p:spPr>
          <a:xfrm>
            <a:off x="556700" y="4068825"/>
            <a:ext cx="7348199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Musical/Rhythmic			</a:t>
            </a:r>
            <a:r>
              <a:rPr lang="en" sz="1800"/>
              <a:t>listening/movement 		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5"/>
          </p:nvPr>
        </p:nvSpPr>
        <p:spPr>
          <a:xfrm>
            <a:off x="618350" y="5030575"/>
            <a:ext cx="8229600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Bodily/Kinesthetic			</a:t>
            </a:r>
            <a:r>
              <a:rPr lang="en" sz="1800"/>
              <a:t>dancing/athletics</a:t>
            </a:r>
          </a:p>
        </p:txBody>
      </p:sp>
      <p:sp>
        <p:nvSpPr>
          <p:cNvPr id="83" name="Shape 83"/>
          <p:cNvSpPr/>
          <p:nvPr/>
        </p:nvSpPr>
        <p:spPr>
          <a:xfrm>
            <a:off x="8103725" y="1335744"/>
            <a:ext cx="909649" cy="786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4" name="Shape 84"/>
          <p:cNvSpPr/>
          <p:nvPr/>
        </p:nvSpPr>
        <p:spPr>
          <a:xfrm>
            <a:off x="8103717" y="2249967"/>
            <a:ext cx="909650" cy="8493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5" name="Shape 85"/>
          <p:cNvSpPr/>
          <p:nvPr/>
        </p:nvSpPr>
        <p:spPr>
          <a:xfrm>
            <a:off x="8103725" y="3227491"/>
            <a:ext cx="1013874" cy="84929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86" name="Shape 86"/>
          <p:cNvSpPr/>
          <p:nvPr/>
        </p:nvSpPr>
        <p:spPr>
          <a:xfrm>
            <a:off x="8103725" y="4160687"/>
            <a:ext cx="743625" cy="78600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87" name="Shape 87"/>
          <p:cNvSpPr/>
          <p:nvPr/>
        </p:nvSpPr>
        <p:spPr>
          <a:xfrm>
            <a:off x="7724675" y="5030600"/>
            <a:ext cx="1288700" cy="1019099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Multiple Intelligences, cont.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554562"/>
            <a:ext cx="8229600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Interpersonal			</a:t>
            </a:r>
            <a:r>
              <a:rPr lang="en" sz="1800"/>
              <a:t>understanding other people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2"/>
          </p:nvPr>
        </p:nvSpPr>
        <p:spPr>
          <a:xfrm>
            <a:off x="457200" y="2870475"/>
            <a:ext cx="8229600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Intrapersonal			</a:t>
            </a:r>
            <a:r>
              <a:rPr lang="en" sz="1800"/>
              <a:t>understanding oneself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3"/>
          </p:nvPr>
        </p:nvSpPr>
        <p:spPr>
          <a:xfrm>
            <a:off x="457200" y="4042325"/>
            <a:ext cx="8229600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Naturalist				</a:t>
            </a:r>
            <a:r>
              <a:rPr lang="en" sz="1800"/>
              <a:t>relating to one’s surroundings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4"/>
          </p:nvPr>
        </p:nvSpPr>
        <p:spPr>
          <a:xfrm>
            <a:off x="457200" y="5109300"/>
            <a:ext cx="8229600" cy="785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Existentialist			</a:t>
            </a:r>
            <a:r>
              <a:rPr lang="en" sz="1800"/>
              <a:t>ability to reflect</a:t>
            </a:r>
          </a:p>
        </p:txBody>
      </p:sp>
      <p:sp>
        <p:nvSpPr>
          <p:cNvPr id="97" name="Shape 97"/>
          <p:cNvSpPr/>
          <p:nvPr/>
        </p:nvSpPr>
        <p:spPr>
          <a:xfrm>
            <a:off x="7642178" y="966624"/>
            <a:ext cx="1246525" cy="1143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8" name="Shape 98"/>
          <p:cNvSpPr/>
          <p:nvPr/>
        </p:nvSpPr>
        <p:spPr>
          <a:xfrm>
            <a:off x="7942392" y="2252375"/>
            <a:ext cx="646074" cy="12593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99" name="Shape 99"/>
          <p:cNvSpPr/>
          <p:nvPr/>
        </p:nvSpPr>
        <p:spPr>
          <a:xfrm>
            <a:off x="7264175" y="3654424"/>
            <a:ext cx="1695900" cy="133857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100" name="Shape 100"/>
          <p:cNvSpPr/>
          <p:nvPr/>
        </p:nvSpPr>
        <p:spPr>
          <a:xfrm>
            <a:off x="6030244" y="4828325"/>
            <a:ext cx="1054724" cy="114299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18648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Multiple Intelligences and Technology/Media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329500"/>
            <a:ext cx="8229600" cy="471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Effective teachers need to teach to different types of intelligences. This can be done by using technology to make graphics (visual/spatial) and writing/typing activities (verbal/linguistic), playing videos/songs (musical/rhythmic), and more. </a:t>
            </a:r>
          </a:p>
          <a:p>
            <a:endParaRPr lang="en"/>
          </a:p>
          <a:p>
            <a:pPr>
              <a:buNone/>
            </a:pPr>
            <a:r>
              <a:rPr lang="en" sz="2400"/>
              <a:t>Can you think of an example of how you would use technology/media to teach an intelligence?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Perceptual Preferences and Strengths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The way a child likes to learn is not always the same as the way he/she is used to learning. 	</a:t>
            </a:r>
          </a:p>
          <a:p>
            <a:endParaRPr lang="en"/>
          </a:p>
          <a:p>
            <a:pPr>
              <a:buNone/>
            </a:pPr>
            <a:r>
              <a:rPr lang="en"/>
              <a:t>An example of this is that most children do not prefer to learn through listening, but this is one of the most common teaching techniques.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buNone/>
            </a:pPr>
            <a:r>
              <a:rPr lang="en"/>
              <a:t>Information Processing Habits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733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3400"/>
              <a:t>What are they?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609600" y="2880925"/>
            <a:ext cx="8229600" cy="1143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learning habits and styles that teachers use to group students 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3"/>
          </p:nvPr>
        </p:nvSpPr>
        <p:spPr>
          <a:xfrm>
            <a:off x="609600" y="4571450"/>
            <a:ext cx="8229600" cy="1270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based on concrete versus abstract learning, and random versus sequential learning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Possible Combinations of Information Processing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35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1) Concrete &amp; Sequential: </a:t>
            </a:r>
            <a:r>
              <a:rPr lang="en" sz="2400"/>
              <a:t>prefer direct, hands-on learning experiences that are presented in a logical order; use workbooks, computer-based instruction, demonstrations, and structured lab exercises</a:t>
            </a:r>
          </a:p>
          <a:p>
            <a:endParaRPr lang="en" sz="2400"/>
          </a:p>
          <a:p>
            <a:pPr>
              <a:buNone/>
            </a:pPr>
            <a:r>
              <a:rPr lang="en"/>
              <a:t>2) Concrete &amp; Random: </a:t>
            </a:r>
            <a:r>
              <a:rPr lang="en" sz="2400"/>
              <a:t>prefer trial and error approach; use games, simulations, independent study projects, and discovery learning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893</Words>
  <Application>Microsoft Macintosh PowerPoint</Application>
  <PresentationFormat>On-screen Show (4:3)</PresentationFormat>
  <Paragraphs>165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Custom Theme</vt:lpstr>
      <vt:lpstr>Chapter 2:  Understanding 21st Century Learners</vt:lpstr>
      <vt:lpstr>Characteristics of 21st Century Learners</vt:lpstr>
      <vt:lpstr>Multiple Intelligence</vt:lpstr>
      <vt:lpstr>What are the Multiple Intelligences?</vt:lpstr>
      <vt:lpstr>Multiple Intelligences, cont.</vt:lpstr>
      <vt:lpstr>Multiple Intelligences and Technology/Media</vt:lpstr>
      <vt:lpstr>Perceptual Preferences and Strengths</vt:lpstr>
      <vt:lpstr>Information Processing Habits</vt:lpstr>
      <vt:lpstr>Possible Combinations of Information Processing</vt:lpstr>
      <vt:lpstr>Combinations of Information Processing, cont. </vt:lpstr>
      <vt:lpstr>Physiological Factors</vt:lpstr>
      <vt:lpstr>Learning Style Measurements</vt:lpstr>
      <vt:lpstr>Learning Theories</vt:lpstr>
      <vt:lpstr>Behaviorist Perspective</vt:lpstr>
      <vt:lpstr>Cognitive Perspective</vt:lpstr>
      <vt:lpstr>Constructivist Perspective</vt:lpstr>
      <vt:lpstr>Social Psychology Perspective</vt:lpstr>
      <vt:lpstr>Information and Instruction</vt:lpstr>
      <vt:lpstr>Effective Instruction</vt:lpstr>
      <vt:lpstr>Effective Instruction</vt:lpstr>
      <vt:lpstr>Effective Technology Utilization</vt:lpstr>
      <vt:lpstr>Effective Media Utilization</vt:lpstr>
      <vt:lpstr>Effective Text Utilization</vt:lpstr>
      <vt:lpstr>Effective Text Utilization</vt:lpstr>
      <vt:lpstr>Terms to Know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 Understanding 21st Century Learners</dc:title>
  <cp:lastModifiedBy>Valerie</cp:lastModifiedBy>
  <cp:revision>1</cp:revision>
  <dcterms:modified xsi:type="dcterms:W3CDTF">2013-10-22T18:50:41Z</dcterms:modified>
</cp:coreProperties>
</file>